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63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D6C73-AFF5-4324-93BA-863FAFB7945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41ED0-8354-4B27-9A6D-EEDC76D8C3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3010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006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327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6618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557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096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568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4884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0751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1763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6205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921AB-472B-428E-A9A3-7832FF594B6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F7BBC-3600-4B34-827D-B74C9AA3C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2317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tavista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hyperlink" Target="http://www.altavista.com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dle.net/show/wrdl/3681328/Interne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hyperlink" Target="http://www.cnn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upport.microsoft.com/" TargetMode="External"/><Relationship Id="rId2" Type="http://schemas.openxmlformats.org/officeDocument/2006/relationships/hyperlink" Target="http://www.kiwirecovery.org.nz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diegozoo.org/teachers/" TargetMode="External"/><Relationship Id="rId2" Type="http://schemas.openxmlformats.org/officeDocument/2006/relationships/hyperlink" Target="http://www.sandiegozoo.org/teachers/classroom_activitie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andiegozoo.org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20574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Web </a:t>
            </a:r>
            <a:r>
              <a:rPr lang="en-US" sz="2800" u="sng" dirty="0" smtClean="0"/>
              <a:t>Literacy for Educators</a:t>
            </a:r>
            <a:br>
              <a:rPr lang="en-US" sz="2800" u="sng" dirty="0" smtClean="0"/>
            </a:br>
            <a:r>
              <a:rPr lang="en-US" sz="2800" dirty="0" smtClean="0"/>
              <a:t> </a:t>
            </a:r>
            <a:r>
              <a:rPr lang="en-US" sz="1600" dirty="0" smtClean="0"/>
              <a:t>This Presentation is Based on Alan November’s Book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00800" cy="3886200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Presented by : Tricia Campbell</a:t>
            </a:r>
            <a:endParaRPr lang="en-US" sz="1600" b="1" dirty="0"/>
          </a:p>
        </p:txBody>
      </p:sp>
      <p:pic>
        <p:nvPicPr>
          <p:cNvPr id="1026" name="Picture 2" descr="C:\Users\Tricia Campbell\AppData\Local\Microsoft\Windows\Temporary Internet Files\Content.IE5\MRLWQDZ3\IMAG08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492829"/>
            <a:ext cx="38100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6520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Take Careful Note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When using a </a:t>
            </a:r>
            <a:r>
              <a:rPr lang="en-US" sz="1800" b="1" dirty="0" smtClean="0"/>
              <a:t>Search Engine, </a:t>
            </a:r>
            <a:r>
              <a:rPr lang="en-US" sz="1800" dirty="0"/>
              <a:t>s</a:t>
            </a:r>
            <a:r>
              <a:rPr lang="en-US" sz="1800" dirty="0" smtClean="0"/>
              <a:t>earch results may begin with “sponsored listings” (people pay to have their listing at the top of your results)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Either to: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1.  Have their site be at the top of your results list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2.  For business purposes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*When conducting searches, most students will click the first few results that appear on their screen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This information may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1.  be biased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2.  be trying to sell you something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3.  not have the best information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Therefore, students need to validate Web materials by using a four step program called </a:t>
            </a:r>
            <a:r>
              <a:rPr lang="en-US" sz="1800" b="1" dirty="0" smtClean="0"/>
              <a:t>REAL.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                      </a:t>
            </a:r>
            <a:endParaRPr lang="en-US" sz="1800" dirty="0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6095999" y="304800"/>
            <a:ext cx="914401" cy="9906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0706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is REAL?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R</a:t>
            </a:r>
            <a:r>
              <a:rPr lang="en-US" b="1" dirty="0" smtClean="0"/>
              <a:t>ead The URL</a:t>
            </a:r>
            <a:endParaRPr lang="en-US" b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E</a:t>
            </a:r>
            <a:r>
              <a:rPr lang="en-US" b="1" dirty="0" smtClean="0"/>
              <a:t>xamine The Content</a:t>
            </a:r>
            <a:endParaRPr lang="en-US" b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A</a:t>
            </a:r>
            <a:r>
              <a:rPr lang="en-US" b="1" dirty="0" smtClean="0"/>
              <a:t>sk About The Author and Owner</a:t>
            </a:r>
            <a:endParaRPr lang="en-US" b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L</a:t>
            </a:r>
            <a:r>
              <a:rPr lang="en-US" b="1" dirty="0" smtClean="0"/>
              <a:t>ook At The Links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2050" name="Picture 2" descr="C:\Program Files (x86)\Microsoft Office\MEDIA\CAGCAT10\j019581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04800"/>
            <a:ext cx="1773022" cy="18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1105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Reading the URL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 smtClean="0"/>
              <a:t>3 Important Questions to Ask </a:t>
            </a:r>
            <a:r>
              <a:rPr lang="en-US" sz="2400" b="1" dirty="0"/>
              <a:t>W</a:t>
            </a:r>
            <a:r>
              <a:rPr lang="en-US" sz="2400" b="1" dirty="0" smtClean="0"/>
              <a:t>hen </a:t>
            </a:r>
            <a:r>
              <a:rPr lang="en-US" sz="2400" b="1" dirty="0"/>
              <a:t>R</a:t>
            </a:r>
            <a:r>
              <a:rPr lang="en-US" sz="2400" b="1" dirty="0" smtClean="0"/>
              <a:t>eading a URL</a:t>
            </a:r>
          </a:p>
          <a:p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Do you recognize the domain name? (look for clues about what a site is about or the quality of the site)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What is the extension in the domain name? (look for what type of establishment owns the domain name)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Are you on a personal page? 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        look for:  a name,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Tilde sign (~)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Percent sign (%)</a:t>
            </a:r>
          </a:p>
          <a:p>
            <a:pPr marL="0" indent="0">
              <a:buNone/>
            </a:pPr>
            <a:r>
              <a:rPr lang="en-US" sz="2000" dirty="0" smtClean="0"/>
              <a:t>                          The words </a:t>
            </a:r>
            <a:r>
              <a:rPr lang="en-US" sz="2000" b="1" i="1" dirty="0" smtClean="0"/>
              <a:t>users, people, </a:t>
            </a:r>
            <a:r>
              <a:rPr lang="en-US" sz="2000" dirty="0" smtClean="0"/>
              <a:t>or </a:t>
            </a:r>
            <a:r>
              <a:rPr lang="en-US" sz="2000" b="1" i="1" dirty="0" smtClean="0"/>
              <a:t>members</a:t>
            </a:r>
            <a:endParaRPr lang="en-US" sz="2000" dirty="0"/>
          </a:p>
        </p:txBody>
      </p:sp>
      <p:sp>
        <p:nvSpPr>
          <p:cNvPr id="4" name="monitor"/>
          <p:cNvSpPr>
            <a:spLocks noEditPoints="1" noChangeArrowheads="1"/>
          </p:cNvSpPr>
          <p:nvPr/>
        </p:nvSpPr>
        <p:spPr bwMode="auto">
          <a:xfrm>
            <a:off x="152399" y="4572000"/>
            <a:ext cx="1679121" cy="1600200"/>
          </a:xfrm>
          <a:custGeom>
            <a:avLst/>
            <a:gdLst>
              <a:gd name="T0" fmla="*/ 6837 w 21600"/>
              <a:gd name="T1" fmla="*/ 21600 h 21600"/>
              <a:gd name="T2" fmla="*/ 3108 w 21600"/>
              <a:gd name="T3" fmla="*/ 19849 h 21600"/>
              <a:gd name="T4" fmla="*/ 0 w 21600"/>
              <a:gd name="T5" fmla="*/ 15178 h 21600"/>
              <a:gd name="T6" fmla="*/ 0 w 21600"/>
              <a:gd name="T7" fmla="*/ 10508 h 21600"/>
              <a:gd name="T8" fmla="*/ 0 w 21600"/>
              <a:gd name="T9" fmla="*/ 3941 h 21600"/>
              <a:gd name="T10" fmla="*/ 8081 w 21600"/>
              <a:gd name="T11" fmla="*/ 1168 h 21600"/>
              <a:gd name="T12" fmla="*/ 17871 w 21600"/>
              <a:gd name="T13" fmla="*/ 0 h 21600"/>
              <a:gd name="T14" fmla="*/ 21600 w 21600"/>
              <a:gd name="T15" fmla="*/ 1751 h 21600"/>
              <a:gd name="T16" fmla="*/ 21600 w 21600"/>
              <a:gd name="T17" fmla="*/ 10508 h 21600"/>
              <a:gd name="T18" fmla="*/ 21600 w 21600"/>
              <a:gd name="T19" fmla="*/ 16346 h 21600"/>
              <a:gd name="T20" fmla="*/ 10722 w 21600"/>
              <a:gd name="T21" fmla="*/ 20286 h 21600"/>
              <a:gd name="T22" fmla="*/ 1204 w 21600"/>
              <a:gd name="T23" fmla="*/ 22548 h 21600"/>
              <a:gd name="T24" fmla="*/ 20706 w 21600"/>
              <a:gd name="T25" fmla="*/ 283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 extrusionOk="0">
                <a:moveTo>
                  <a:pt x="6837" y="21600"/>
                </a:moveTo>
                <a:lnTo>
                  <a:pt x="3108" y="19849"/>
                </a:lnTo>
                <a:lnTo>
                  <a:pt x="3108" y="17659"/>
                </a:lnTo>
                <a:lnTo>
                  <a:pt x="0" y="15178"/>
                </a:lnTo>
                <a:lnTo>
                  <a:pt x="0" y="10508"/>
                </a:lnTo>
                <a:lnTo>
                  <a:pt x="0" y="3941"/>
                </a:lnTo>
                <a:lnTo>
                  <a:pt x="8081" y="1168"/>
                </a:lnTo>
                <a:lnTo>
                  <a:pt x="10722" y="1605"/>
                </a:lnTo>
                <a:lnTo>
                  <a:pt x="12587" y="1751"/>
                </a:lnTo>
                <a:lnTo>
                  <a:pt x="17871" y="0"/>
                </a:lnTo>
                <a:lnTo>
                  <a:pt x="21600" y="1751"/>
                </a:lnTo>
                <a:lnTo>
                  <a:pt x="21600" y="10508"/>
                </a:lnTo>
                <a:lnTo>
                  <a:pt x="21600" y="16346"/>
                </a:lnTo>
                <a:lnTo>
                  <a:pt x="10722" y="20286"/>
                </a:lnTo>
                <a:lnTo>
                  <a:pt x="6837" y="21600"/>
                </a:lnTo>
                <a:close/>
              </a:path>
              <a:path w="21600" h="21600" extrusionOk="0">
                <a:moveTo>
                  <a:pt x="3108" y="5254"/>
                </a:moveTo>
                <a:lnTo>
                  <a:pt x="2642" y="4962"/>
                </a:lnTo>
                <a:lnTo>
                  <a:pt x="777" y="4232"/>
                </a:lnTo>
                <a:lnTo>
                  <a:pt x="155" y="3941"/>
                </a:lnTo>
                <a:moveTo>
                  <a:pt x="6837" y="7005"/>
                </a:moveTo>
                <a:lnTo>
                  <a:pt x="6216" y="6714"/>
                </a:lnTo>
                <a:lnTo>
                  <a:pt x="3885" y="5546"/>
                </a:lnTo>
                <a:lnTo>
                  <a:pt x="3108" y="5254"/>
                </a:lnTo>
                <a:moveTo>
                  <a:pt x="19735" y="14595"/>
                </a:moveTo>
                <a:lnTo>
                  <a:pt x="19735" y="4816"/>
                </a:lnTo>
                <a:lnTo>
                  <a:pt x="9790" y="8319"/>
                </a:lnTo>
                <a:lnTo>
                  <a:pt x="9790" y="18243"/>
                </a:lnTo>
                <a:lnTo>
                  <a:pt x="19735" y="14595"/>
                </a:lnTo>
                <a:moveTo>
                  <a:pt x="3108" y="17659"/>
                </a:moveTo>
                <a:lnTo>
                  <a:pt x="3108" y="5254"/>
                </a:lnTo>
                <a:lnTo>
                  <a:pt x="12742" y="1751"/>
                </a:lnTo>
                <a:moveTo>
                  <a:pt x="21600" y="1751"/>
                </a:moveTo>
                <a:lnTo>
                  <a:pt x="6837" y="7005"/>
                </a:lnTo>
                <a:lnTo>
                  <a:pt x="6837" y="216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331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Examine the Content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/>
              <a:t>Ask These </a:t>
            </a:r>
            <a:r>
              <a:rPr lang="en-US" sz="2800" b="1" dirty="0"/>
              <a:t>Q</a:t>
            </a:r>
            <a:r>
              <a:rPr lang="en-US" sz="2800" b="1" dirty="0" smtClean="0"/>
              <a:t>uestions </a:t>
            </a:r>
            <a:r>
              <a:rPr lang="en-US" sz="2800" b="1" dirty="0"/>
              <a:t>A</a:t>
            </a:r>
            <a:r>
              <a:rPr lang="en-US" sz="2800" b="1" dirty="0" smtClean="0"/>
              <a:t>bout Web Site </a:t>
            </a:r>
            <a:r>
              <a:rPr lang="en-US" sz="2800" b="1" dirty="0"/>
              <a:t>C</a:t>
            </a:r>
            <a:r>
              <a:rPr lang="en-US" sz="2800" b="1" dirty="0" smtClean="0"/>
              <a:t>ontent</a:t>
            </a:r>
            <a:endParaRPr lang="en-US" sz="2800" b="1" dirty="0"/>
          </a:p>
          <a:p>
            <a:pPr marL="0" indent="0" algn="ctr">
              <a:buNone/>
            </a:pPr>
            <a:endParaRPr lang="en-US" sz="28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Is the information useful to your topic?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Are links provided? Do they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Is the site current? When was it updated?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Does the information appear accurate?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Does the information match information you found elsewhere?</a:t>
            </a:r>
          </a:p>
        </p:txBody>
      </p:sp>
      <p:pic>
        <p:nvPicPr>
          <p:cNvPr id="12290" name="Picture 2" descr="C:\Program Files (x86)\Microsoft Office\MEDIA\CAGCAT10\j0205466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1634"/>
            <a:ext cx="1666342" cy="165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4194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Ask About the Author and Owner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/>
              <a:t>Questions to ask when viewing a Web site</a:t>
            </a:r>
            <a:endParaRPr lang="en-US" sz="2400" b="1" dirty="0" smtClean="0"/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1.    Is the author’s name provided?</a:t>
            </a:r>
          </a:p>
          <a:p>
            <a:pPr marL="0" indent="0">
              <a:buNone/>
            </a:pPr>
            <a:r>
              <a:rPr lang="en-US" sz="2400" dirty="0" smtClean="0"/>
              <a:t>2.    Is their a contact person or address?</a:t>
            </a:r>
          </a:p>
          <a:p>
            <a:pPr marL="457200" indent="-457200">
              <a:buAutoNum type="arabicPeriod" startAt="3"/>
            </a:pPr>
            <a:r>
              <a:rPr lang="en-US" sz="2400" dirty="0" smtClean="0"/>
              <a:t>Is the author’s biographical information provided?</a:t>
            </a:r>
          </a:p>
          <a:p>
            <a:pPr marL="457200" indent="-457200">
              <a:buAutoNum type="arabicPeriod" startAt="3"/>
            </a:pPr>
            <a:r>
              <a:rPr lang="en-US" sz="2400" dirty="0" smtClean="0"/>
              <a:t>Is the author an expert in this field?</a:t>
            </a:r>
          </a:p>
          <a:p>
            <a:pPr marL="457200" indent="-457200">
              <a:buAutoNum type="arabicPeriod" startAt="3"/>
            </a:pPr>
            <a:r>
              <a:rPr lang="en-US" sz="2400" dirty="0" smtClean="0"/>
              <a:t>What results appear when doing a “search” on the author’s name?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777943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Look at The Links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6019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There are </a:t>
            </a:r>
            <a:r>
              <a:rPr lang="en-US" sz="2000" b="1" dirty="0" smtClean="0"/>
              <a:t>2 </a:t>
            </a:r>
            <a:r>
              <a:rPr lang="en-US" sz="2000" dirty="0" smtClean="0"/>
              <a:t>types of </a:t>
            </a:r>
            <a:r>
              <a:rPr lang="en-US" sz="2000" b="1" dirty="0" smtClean="0"/>
              <a:t>Links</a:t>
            </a:r>
          </a:p>
          <a:p>
            <a:pPr marL="0" indent="0"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       </a:t>
            </a:r>
          </a:p>
          <a:p>
            <a:pPr marL="0" indent="0">
              <a:buNone/>
            </a:pPr>
            <a:r>
              <a:rPr lang="en-US" sz="2000" b="1" dirty="0" smtClean="0"/>
              <a:t> 1.  </a:t>
            </a:r>
            <a:r>
              <a:rPr lang="en-US" sz="2000" b="1" i="1" u="sng" dirty="0" smtClean="0"/>
              <a:t>Forward Links</a:t>
            </a:r>
            <a:r>
              <a:rPr lang="en-US" sz="2000" dirty="0" smtClean="0"/>
              <a:t> : the name given to a link from your Web site to a page that is on someone else’s Web site.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Investigating </a:t>
            </a:r>
            <a:r>
              <a:rPr lang="en-US" sz="2000" b="1" i="1" dirty="0" smtClean="0"/>
              <a:t>forward links </a:t>
            </a:r>
            <a:r>
              <a:rPr lang="en-US" sz="2000" dirty="0" smtClean="0"/>
              <a:t>helps determine if a Web site has quality or false information.</a:t>
            </a:r>
          </a:p>
          <a:p>
            <a:pPr marL="0" indent="0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b="1" dirty="0" smtClean="0"/>
              <a:t>Ask the following about </a:t>
            </a:r>
            <a:r>
              <a:rPr lang="en-US" sz="2000" b="1" i="1" dirty="0" smtClean="0"/>
              <a:t>forward links</a:t>
            </a:r>
          </a:p>
          <a:p>
            <a:pPr marL="0" indent="0" algn="ctr">
              <a:buNone/>
            </a:pPr>
            <a:endParaRPr lang="en-US" sz="2000" dirty="0" smtClean="0"/>
          </a:p>
          <a:p>
            <a:pPr marL="457200" indent="-457200">
              <a:buAutoNum type="arabicPeriod"/>
            </a:pPr>
            <a:r>
              <a:rPr lang="en-US" sz="2000" dirty="0" smtClean="0"/>
              <a:t>What are the URL’s? (does every link contain the same domain?)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Do the domain names change? (Does the same person write all of the reference material?)</a:t>
            </a:r>
            <a:endParaRPr lang="en-US" sz="2000" dirty="0"/>
          </a:p>
        </p:txBody>
      </p:sp>
      <p:pic>
        <p:nvPicPr>
          <p:cNvPr id="15362" name="Picture 2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562600"/>
            <a:ext cx="1668686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0792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Look at the Links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410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 smtClean="0"/>
              <a:t>There are </a:t>
            </a:r>
            <a:r>
              <a:rPr lang="en-US" sz="2400" b="1" dirty="0" smtClean="0"/>
              <a:t>2 </a:t>
            </a:r>
            <a:r>
              <a:rPr lang="en-US" sz="2400" dirty="0" smtClean="0"/>
              <a:t>types of links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</a:t>
            </a:r>
          </a:p>
          <a:p>
            <a:pPr marL="0" indent="0">
              <a:buNone/>
            </a:pPr>
            <a:r>
              <a:rPr lang="en-US" sz="2400" b="1" dirty="0" smtClean="0"/>
              <a:t>2.  </a:t>
            </a:r>
            <a:r>
              <a:rPr lang="en-US" sz="2400" b="1" i="1" u="sng" dirty="0" smtClean="0"/>
              <a:t>Back Links</a:t>
            </a:r>
            <a:r>
              <a:rPr lang="en-US" sz="2400" dirty="0" smtClean="0"/>
              <a:t>: the name given to a link from someone else’s Web site to a page on your Web site.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 Investigating </a:t>
            </a:r>
            <a:r>
              <a:rPr lang="en-US" sz="2400" b="1" i="1" dirty="0" smtClean="0"/>
              <a:t>back links </a:t>
            </a:r>
            <a:r>
              <a:rPr lang="en-US" sz="2400" dirty="0" smtClean="0"/>
              <a:t>helps determine the quality of information on a Web site.</a:t>
            </a:r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b="1" dirty="0" smtClean="0"/>
              <a:t>Ask the following about </a:t>
            </a:r>
            <a:r>
              <a:rPr lang="en-US" sz="2400" b="1" i="1" dirty="0" smtClean="0"/>
              <a:t>back links</a:t>
            </a:r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Who is linked to the Web site? (schools? Commercial sites?)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Why are they linked? (why have they chosen to link to this site?)</a:t>
            </a:r>
          </a:p>
          <a:p>
            <a:pPr marL="0" indent="0">
              <a:buNone/>
            </a:pPr>
            <a:r>
              <a:rPr lang="en-US" sz="2400" dirty="0" smtClean="0"/>
              <a:t>3.    What do other sites say about the material on this site?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pic>
        <p:nvPicPr>
          <p:cNvPr id="16386" name="Picture 2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81000"/>
            <a:ext cx="1829714" cy="156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3201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Link: Command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To generate a list of </a:t>
            </a:r>
            <a:r>
              <a:rPr lang="en-US" sz="2400" b="1" dirty="0" smtClean="0"/>
              <a:t>back links: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Go to AltaVista (</a:t>
            </a:r>
            <a:r>
              <a:rPr lang="en-US" sz="2400" dirty="0" smtClean="0">
                <a:hlinkClick r:id="rId2"/>
              </a:rPr>
              <a:t>http://www.altavista.com/</a:t>
            </a:r>
            <a:r>
              <a:rPr lang="en-US" sz="2400" dirty="0" smtClean="0"/>
              <a:t>)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In the search box type link:and the web address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Example : link:http://www.martinlutherking.org/</a:t>
            </a:r>
          </a:p>
          <a:p>
            <a:pPr marL="0" indent="0">
              <a:buNone/>
            </a:pPr>
            <a:r>
              <a:rPr lang="en-US" sz="2400" dirty="0" smtClean="0"/>
              <a:t>       (No spaces before or after the colon)</a:t>
            </a:r>
          </a:p>
          <a:p>
            <a:pPr marL="457200" indent="-457200">
              <a:buAutoNum type="arabicPeriod" startAt="3"/>
            </a:pPr>
            <a:r>
              <a:rPr lang="en-US" sz="2400" dirty="0" smtClean="0"/>
              <a:t>Click the </a:t>
            </a:r>
            <a:r>
              <a:rPr lang="en-US" sz="2400" b="1" dirty="0" smtClean="0"/>
              <a:t>Find </a:t>
            </a:r>
            <a:r>
              <a:rPr lang="en-US" sz="2400" dirty="0" smtClean="0"/>
              <a:t>button to see a list of sites linked to this site</a:t>
            </a:r>
          </a:p>
          <a:p>
            <a:pPr marL="457200" indent="-457200">
              <a:buAutoNum type="arabicPeriod" startAt="3"/>
            </a:pPr>
            <a:r>
              <a:rPr lang="en-US" sz="2400" dirty="0" smtClean="0"/>
              <a:t>Then ask the questions you need to gain perspective.</a:t>
            </a:r>
          </a:p>
          <a:p>
            <a:pPr marL="0" indent="0">
              <a:buNone/>
            </a:pPr>
            <a:r>
              <a:rPr lang="en-US" sz="2400" dirty="0" smtClean="0"/>
              <a:t>(If your AltaVista search produces no results, try truncating the Web address first)</a:t>
            </a:r>
          </a:p>
        </p:txBody>
      </p:sp>
      <p:sp>
        <p:nvSpPr>
          <p:cNvPr id="4" name="computr3"/>
          <p:cNvSpPr>
            <a:spLocks noEditPoints="1" noChangeArrowheads="1"/>
          </p:cNvSpPr>
          <p:nvPr/>
        </p:nvSpPr>
        <p:spPr bwMode="auto">
          <a:xfrm>
            <a:off x="5867400" y="1066800"/>
            <a:ext cx="2266950" cy="1695450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10800 w 21600"/>
              <a:gd name="T5" fmla="*/ 21600 h 21600"/>
              <a:gd name="T6" fmla="*/ 18135 w 21600"/>
              <a:gd name="T7" fmla="*/ 10800 h 21600"/>
              <a:gd name="T8" fmla="*/ 7811 w 21600"/>
              <a:gd name="T9" fmla="*/ 2584 h 21600"/>
              <a:gd name="T10" fmla="*/ 16359 w 21600"/>
              <a:gd name="T11" fmla="*/ 117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6406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Targeting Back Links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Targeting a </a:t>
            </a:r>
            <a:r>
              <a:rPr lang="en-US" sz="2400" b="1" dirty="0" smtClean="0"/>
              <a:t>back link </a:t>
            </a:r>
            <a:r>
              <a:rPr lang="en-US" sz="2400" dirty="0" smtClean="0"/>
              <a:t>provides you with more specific information about a Web address.</a:t>
            </a:r>
          </a:p>
          <a:p>
            <a:pPr marL="0" indent="0">
              <a:buNone/>
            </a:pPr>
            <a:r>
              <a:rPr lang="en-US" sz="2400" dirty="0" smtClean="0"/>
              <a:t>To target a list of higher education sites that are linked to the Martin Luther King site:</a:t>
            </a:r>
            <a:endParaRPr lang="en-US" sz="2400" dirty="0"/>
          </a:p>
          <a:p>
            <a:pPr marL="457200" indent="-457200">
              <a:buAutoNum type="arabicPeriod"/>
            </a:pPr>
            <a:r>
              <a:rPr lang="en-US" sz="2400" dirty="0" smtClean="0"/>
              <a:t>Go to AltaVista (</a:t>
            </a:r>
            <a:r>
              <a:rPr lang="en-US" sz="2400" dirty="0" smtClean="0">
                <a:hlinkClick r:id="rId2"/>
              </a:rPr>
              <a:t>http://www.altavista.com/</a:t>
            </a:r>
            <a:r>
              <a:rPr lang="en-US" sz="2400" dirty="0" smtClean="0"/>
              <a:t>)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Click “Advanced Search” (to the right of the red “Find” button)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In the “all of these words box” Type “</a:t>
            </a:r>
            <a:r>
              <a:rPr lang="en-US" sz="2400" dirty="0"/>
              <a:t>M</a:t>
            </a:r>
            <a:r>
              <a:rPr lang="en-US" sz="2400" dirty="0" smtClean="0"/>
              <a:t>artin </a:t>
            </a:r>
            <a:r>
              <a:rPr lang="en-US" sz="2400" dirty="0"/>
              <a:t>L</a:t>
            </a:r>
            <a:r>
              <a:rPr lang="en-US" sz="2400" dirty="0" smtClean="0"/>
              <a:t>uther </a:t>
            </a:r>
            <a:r>
              <a:rPr lang="en-US" sz="2400" dirty="0"/>
              <a:t>K</a:t>
            </a:r>
            <a:r>
              <a:rPr lang="en-US" sz="2400" dirty="0" smtClean="0"/>
              <a:t>ing”</a:t>
            </a:r>
            <a:endParaRPr lang="en-US" sz="2400" i="1" dirty="0"/>
          </a:p>
          <a:p>
            <a:pPr marL="457200" indent="-457200">
              <a:buAutoNum type="arabicPeriod"/>
            </a:pPr>
            <a:r>
              <a:rPr lang="en-US" sz="2400" dirty="0" smtClean="0"/>
              <a:t>Under “Site/Domain” click “Only .edu domains”</a:t>
            </a:r>
          </a:p>
          <a:p>
            <a:pPr marL="0" indent="0">
              <a:buNone/>
            </a:pPr>
            <a:r>
              <a:rPr lang="en-US" sz="2400" dirty="0" smtClean="0"/>
              <a:t>This list should allow you to see what higher education authors think about the Martin Luther King Web site.</a:t>
            </a:r>
          </a:p>
          <a:p>
            <a:pPr marL="457200" indent="-457200">
              <a:buAutoNum type="arabicPeriod"/>
            </a:pPr>
            <a:endParaRPr lang="en-US" sz="2400" dirty="0" smtClean="0"/>
          </a:p>
        </p:txBody>
      </p:sp>
      <p:pic>
        <p:nvPicPr>
          <p:cNvPr id="18434" name="Picture 2" descr="C:\Program Files (x86)\Microsoft Office\MEDIA\CAGCAT10\j018332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28600"/>
            <a:ext cx="1958340" cy="123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4795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should my students be aware of when conducting a search on the Web?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Almost anyone can publish something on the Web</a:t>
            </a:r>
          </a:p>
          <a:p>
            <a:r>
              <a:rPr lang="en-US" sz="2000" dirty="0" smtClean="0"/>
              <a:t>Information on the Web may not be true</a:t>
            </a:r>
          </a:p>
          <a:p>
            <a:r>
              <a:rPr lang="en-US" sz="2000" dirty="0" smtClean="0"/>
              <a:t>Links can lead to distracting or misleading information</a:t>
            </a:r>
          </a:p>
          <a:p>
            <a:r>
              <a:rPr lang="en-US" sz="2000" dirty="0" smtClean="0"/>
              <a:t>Anyone with a credit card can purchase a “ .org (organization)” extension</a:t>
            </a:r>
          </a:p>
          <a:p>
            <a:r>
              <a:rPr lang="en-US" sz="2000" dirty="0" smtClean="0"/>
              <a:t>Blogs are personal accounts and should not be used for academic research</a:t>
            </a:r>
          </a:p>
          <a:p>
            <a:r>
              <a:rPr lang="en-US" sz="2000" dirty="0" smtClean="0"/>
              <a:t>A domain name may hide the real content of a site</a:t>
            </a:r>
          </a:p>
          <a:p>
            <a:r>
              <a:rPr lang="en-US" sz="2000" dirty="0" smtClean="0"/>
              <a:t>A tilde (~) and a percent sign (%) in a Web address are signs that it is a personal account</a:t>
            </a:r>
          </a:p>
          <a:p>
            <a:r>
              <a:rPr lang="en-US" sz="2000" dirty="0" smtClean="0"/>
              <a:t>Google uses a mathematical algorithm to produce search results, which means that results may not have anything to do with quality.</a:t>
            </a:r>
          </a:p>
          <a:p>
            <a:r>
              <a:rPr lang="en-US" sz="2000" dirty="0" smtClean="0"/>
              <a:t>Ask “Why did these search results pop up?” instead of clicking on the first few results.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en-US" sz="1400" dirty="0" smtClean="0"/>
              <a:t>November,Alan</a:t>
            </a:r>
            <a:r>
              <a:rPr lang="en-US" sz="1400" u="sng" dirty="0" smtClean="0"/>
              <a:t>.Web Literacy for Educators</a:t>
            </a:r>
            <a:r>
              <a:rPr lang="en-US" sz="1400" dirty="0" smtClean="0"/>
              <a:t>.California:Corwin Press,2008.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13314" name="Picture 2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052823"/>
            <a:ext cx="1747418" cy="135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6086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Topics to Address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638800"/>
          </a:xfrm>
        </p:spPr>
        <p:txBody>
          <a:bodyPr>
            <a:noAutofit/>
          </a:bodyPr>
          <a:lstStyle/>
          <a:p>
            <a:r>
              <a:rPr lang="en-US" sz="1800" dirty="0" smtClean="0"/>
              <a:t>Definition of Internet, Link, and Homepage</a:t>
            </a:r>
          </a:p>
          <a:p>
            <a:r>
              <a:rPr lang="en-US" sz="1800" dirty="0" smtClean="0"/>
              <a:t>How the Internet Works</a:t>
            </a:r>
          </a:p>
          <a:p>
            <a:r>
              <a:rPr lang="en-US" sz="1800" dirty="0" smtClean="0"/>
              <a:t>The Components of a Domain </a:t>
            </a:r>
            <a:r>
              <a:rPr lang="en-US" sz="1800" dirty="0"/>
              <a:t>N</a:t>
            </a:r>
            <a:r>
              <a:rPr lang="en-US" sz="1800" dirty="0" smtClean="0"/>
              <a:t>ame</a:t>
            </a:r>
          </a:p>
          <a:p>
            <a:r>
              <a:rPr lang="en-US" sz="1800" dirty="0" smtClean="0"/>
              <a:t>Matching Domain </a:t>
            </a:r>
            <a:r>
              <a:rPr lang="en-US" sz="1800" dirty="0"/>
              <a:t>E</a:t>
            </a:r>
            <a:r>
              <a:rPr lang="en-US" sz="1800" dirty="0" smtClean="0"/>
              <a:t>xtensions</a:t>
            </a:r>
          </a:p>
          <a:p>
            <a:r>
              <a:rPr lang="en-US" sz="1800" dirty="0" smtClean="0"/>
              <a:t>What is Truncating?</a:t>
            </a:r>
          </a:p>
          <a:p>
            <a:r>
              <a:rPr lang="en-US" sz="1800" dirty="0" smtClean="0"/>
              <a:t>How to Truncate a Web Address</a:t>
            </a:r>
          </a:p>
          <a:p>
            <a:r>
              <a:rPr lang="en-US" sz="1800" dirty="0" smtClean="0"/>
              <a:t>What are Search </a:t>
            </a:r>
            <a:r>
              <a:rPr lang="en-US" sz="1800" dirty="0"/>
              <a:t>E</a:t>
            </a:r>
            <a:r>
              <a:rPr lang="en-US" sz="1800" dirty="0" smtClean="0"/>
              <a:t>ngines?</a:t>
            </a:r>
          </a:p>
          <a:p>
            <a:r>
              <a:rPr lang="en-US" sz="1800" dirty="0" smtClean="0"/>
              <a:t>Take Careful </a:t>
            </a:r>
            <a:r>
              <a:rPr lang="en-US" sz="1800" dirty="0"/>
              <a:t>N</a:t>
            </a:r>
            <a:r>
              <a:rPr lang="en-US" sz="1800" dirty="0" smtClean="0"/>
              <a:t>ote</a:t>
            </a:r>
          </a:p>
          <a:p>
            <a:r>
              <a:rPr lang="en-US" sz="1800" dirty="0" smtClean="0"/>
              <a:t>What is REAL</a:t>
            </a:r>
          </a:p>
          <a:p>
            <a:r>
              <a:rPr lang="en-US" sz="1800" dirty="0" smtClean="0"/>
              <a:t>Read the URL</a:t>
            </a:r>
          </a:p>
          <a:p>
            <a:r>
              <a:rPr lang="en-US" sz="1800" dirty="0" smtClean="0"/>
              <a:t>Examine the Content</a:t>
            </a:r>
          </a:p>
          <a:p>
            <a:r>
              <a:rPr lang="en-US" sz="1800" dirty="0" smtClean="0"/>
              <a:t>Ask About the Author and Owner</a:t>
            </a:r>
          </a:p>
          <a:p>
            <a:r>
              <a:rPr lang="en-US" sz="1800" dirty="0" smtClean="0"/>
              <a:t>Look at the Links</a:t>
            </a:r>
          </a:p>
          <a:p>
            <a:r>
              <a:rPr lang="en-US" sz="1800" dirty="0" smtClean="0"/>
              <a:t>The Link: Command</a:t>
            </a:r>
          </a:p>
          <a:p>
            <a:r>
              <a:rPr lang="en-US" sz="1800" dirty="0" smtClean="0"/>
              <a:t>Targeting Back Links</a:t>
            </a:r>
          </a:p>
          <a:p>
            <a:r>
              <a:rPr lang="en-US" sz="1800" dirty="0" smtClean="0"/>
              <a:t>What Should My Students Be Aware of When Searching the Web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6315" y="163285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1245873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endParaRPr lang="en-US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28" y="685800"/>
            <a:ext cx="8229600" cy="5451249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dirty="0" smtClean="0"/>
              <a:t>Wordle</a:t>
            </a:r>
            <a:endParaRPr lang="en-US" dirty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&lt;</a:t>
            </a:r>
            <a:r>
              <a:rPr lang="en-US" sz="2400" dirty="0"/>
              <a:t>a </a:t>
            </a:r>
            <a:r>
              <a:rPr lang="en-US" sz="2400" dirty="0" smtClean="0"/>
              <a:t>href=</a:t>
            </a:r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www.wordle.net/show/wrdl/3681328/Internet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828452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Important Definitions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i="1" u="sng" dirty="0" smtClean="0"/>
              <a:t>Internet</a:t>
            </a:r>
            <a:r>
              <a:rPr lang="en-US" sz="2400" dirty="0" smtClean="0"/>
              <a:t> : a network of many different computers all over the world that are connected</a:t>
            </a:r>
          </a:p>
          <a:p>
            <a:pPr marL="0" indent="0">
              <a:buNone/>
            </a:pPr>
            <a:endParaRPr lang="en-US" sz="2400" b="1" i="1" u="sng" dirty="0" smtClean="0"/>
          </a:p>
          <a:p>
            <a:pPr marL="0" indent="0">
              <a:buNone/>
            </a:pPr>
            <a:r>
              <a:rPr lang="en-US" sz="2400" b="1" i="1" u="sng" dirty="0" smtClean="0"/>
              <a:t>Link </a:t>
            </a:r>
            <a:r>
              <a:rPr lang="en-US" sz="2400" dirty="0" smtClean="0"/>
              <a:t>: connects you to another Web page instantly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When placing your cursor over a link, your cursor turns into a hand and the URL (www.) appears in the lower left of your screen </a:t>
            </a:r>
          </a:p>
          <a:p>
            <a:pPr marL="0" indent="0">
              <a:buNone/>
            </a:pPr>
            <a:endParaRPr lang="en-US" sz="2400" b="1" i="1" u="sng" dirty="0"/>
          </a:p>
          <a:p>
            <a:pPr marL="0" indent="0">
              <a:buNone/>
            </a:pPr>
            <a:r>
              <a:rPr lang="en-US" sz="2400" b="1" i="1" u="sng" dirty="0" smtClean="0"/>
              <a:t>Homepage </a:t>
            </a:r>
            <a:r>
              <a:rPr lang="en-US" sz="2400" dirty="0" smtClean="0"/>
              <a:t>: acts like the front cover of a book or magazine, the starting point of a Web site</a:t>
            </a:r>
          </a:p>
          <a:p>
            <a:pPr marL="0" indent="0">
              <a:buNone/>
            </a:pPr>
            <a:endParaRPr lang="en-US" sz="2400" b="1" i="1" u="sng" dirty="0"/>
          </a:p>
          <a:p>
            <a:pPr marL="0" indent="0">
              <a:buNone/>
            </a:pPr>
            <a:endParaRPr lang="en-US" sz="2400" b="1" i="1" u="sng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9743"/>
            <a:ext cx="12192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8796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the Internet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b="1" i="1" u="sng" dirty="0" smtClean="0"/>
              <a:t>Internet </a:t>
            </a:r>
            <a:r>
              <a:rPr lang="en-US" dirty="0" smtClean="0"/>
              <a:t>works by allowing </a:t>
            </a:r>
            <a:r>
              <a:rPr lang="en-US" b="1" dirty="0" smtClean="0"/>
              <a:t>Web Browsers </a:t>
            </a:r>
            <a:r>
              <a:rPr lang="en-US" dirty="0" smtClean="0"/>
              <a:t>to call up </a:t>
            </a:r>
            <a:r>
              <a:rPr lang="en-US" b="1" dirty="0" smtClean="0"/>
              <a:t>Internet Protocol (IP) </a:t>
            </a:r>
            <a:r>
              <a:rPr lang="en-US" dirty="0" smtClean="0"/>
              <a:t>addresses.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IP</a:t>
            </a:r>
            <a:r>
              <a:rPr lang="en-US" dirty="0" smtClean="0"/>
              <a:t> addresses have </a:t>
            </a:r>
            <a:r>
              <a:rPr lang="en-US" b="1" dirty="0" smtClean="0"/>
              <a:t>domain names </a:t>
            </a:r>
            <a:r>
              <a:rPr lang="en-US" dirty="0" smtClean="0"/>
              <a:t>so they are easier to remember and navigate.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sz="2800" dirty="0" smtClean="0"/>
              <a:t>Example : In the </a:t>
            </a:r>
            <a:r>
              <a:rPr lang="en-US" sz="2800" b="1" dirty="0" smtClean="0"/>
              <a:t>IP </a:t>
            </a:r>
            <a:r>
              <a:rPr lang="en-US" sz="2800" dirty="0" smtClean="0"/>
              <a:t>address </a:t>
            </a:r>
            <a:r>
              <a:rPr lang="en-US" sz="2800" dirty="0" smtClean="0">
                <a:hlinkClick r:id="rId2"/>
              </a:rPr>
              <a:t>http://www.cnn.com/</a:t>
            </a:r>
            <a:r>
              <a:rPr lang="en-US" sz="2800" dirty="0" smtClean="0"/>
              <a:t>  (cnn.com) is the </a:t>
            </a:r>
            <a:r>
              <a:rPr lang="en-US" sz="2800" b="1" dirty="0" smtClean="0"/>
              <a:t>domain name</a:t>
            </a: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6314" y="16110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dirty="0" smtClean="0"/>
          </a:p>
        </p:txBody>
      </p:sp>
      <p:pic>
        <p:nvPicPr>
          <p:cNvPr id="4098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7454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What Are the Components of a </a:t>
            </a:r>
            <a:r>
              <a:rPr lang="en-US" sz="3600" b="1" i="1" u="sng" dirty="0"/>
              <a:t>D</a:t>
            </a:r>
            <a:r>
              <a:rPr lang="en-US" sz="3600" b="1" i="1" u="sng" dirty="0" smtClean="0"/>
              <a:t>omain </a:t>
            </a:r>
            <a:r>
              <a:rPr lang="en-US" sz="3600" b="1" i="1" u="sng" dirty="0"/>
              <a:t>N</a:t>
            </a:r>
            <a:r>
              <a:rPr lang="en-US" sz="3600" b="1" i="1" u="sng" dirty="0" smtClean="0"/>
              <a:t>ame</a:t>
            </a:r>
            <a:r>
              <a:rPr lang="en-US" sz="3600" b="1" dirty="0" smtClean="0"/>
              <a:t>?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1800" b="1" i="1" u="sng" dirty="0" smtClean="0"/>
          </a:p>
          <a:p>
            <a:pPr marL="0" indent="0">
              <a:buNone/>
            </a:pPr>
            <a:endParaRPr lang="en-US" sz="1800" b="1" i="1" u="sng" dirty="0"/>
          </a:p>
          <a:p>
            <a:pPr marL="0" indent="0">
              <a:buNone/>
            </a:pPr>
            <a:r>
              <a:rPr lang="en-US" sz="7200" b="1" i="1" u="sng" dirty="0" smtClean="0"/>
              <a:t>Domain Names </a:t>
            </a:r>
            <a:r>
              <a:rPr lang="en-US" sz="7200" dirty="0" smtClean="0"/>
              <a:t>have two or three components, and are designed by companies to attract individuals to their site</a:t>
            </a:r>
          </a:p>
          <a:p>
            <a:pPr marL="0" indent="0">
              <a:buNone/>
            </a:pPr>
            <a:endParaRPr lang="en-US" sz="7200" b="1" i="1" u="sng" dirty="0"/>
          </a:p>
          <a:p>
            <a:pPr marL="0" indent="0">
              <a:buNone/>
            </a:pPr>
            <a:r>
              <a:rPr lang="en-US" sz="7200" b="1" dirty="0" smtClean="0"/>
              <a:t>Component 1 </a:t>
            </a:r>
            <a:r>
              <a:rPr lang="en-US" sz="7200" dirty="0" smtClean="0"/>
              <a:t>:</a:t>
            </a:r>
            <a:r>
              <a:rPr lang="en-US" sz="7200" b="1" dirty="0" smtClean="0"/>
              <a:t> </a:t>
            </a:r>
            <a:r>
              <a:rPr lang="en-US" sz="7200" dirty="0" smtClean="0"/>
              <a:t>is created by the site’s owner.  No one can create a name if someone has been assigned to it already.</a:t>
            </a:r>
          </a:p>
          <a:p>
            <a:pPr marL="0" indent="0">
              <a:buNone/>
            </a:pPr>
            <a:r>
              <a:rPr lang="en-US" sz="7200" dirty="0" smtClean="0"/>
              <a:t>Example : The domain name </a:t>
            </a:r>
            <a:r>
              <a:rPr lang="en-US" sz="7200" b="1" dirty="0" smtClean="0"/>
              <a:t>cnn.com</a:t>
            </a:r>
            <a:r>
              <a:rPr lang="en-US" sz="7200" dirty="0" smtClean="0"/>
              <a:t> was purchased by CNN.  No one else may use this domain unless CNN no longer purchases rights.</a:t>
            </a:r>
          </a:p>
          <a:p>
            <a:pPr marL="0" indent="0">
              <a:buNone/>
            </a:pPr>
            <a:endParaRPr lang="en-US" sz="7200" dirty="0"/>
          </a:p>
          <a:p>
            <a:pPr marL="0" indent="0">
              <a:buNone/>
            </a:pPr>
            <a:r>
              <a:rPr lang="en-US" sz="7200" b="1" dirty="0" smtClean="0"/>
              <a:t>Component 2 </a:t>
            </a:r>
            <a:r>
              <a:rPr lang="en-US" sz="7200" dirty="0" smtClean="0"/>
              <a:t>: is called the TLD (Top Level Domain).  It is designated for special groups or categories. </a:t>
            </a:r>
          </a:p>
          <a:p>
            <a:pPr marL="0" indent="0">
              <a:buNone/>
            </a:pPr>
            <a:r>
              <a:rPr lang="en-US" sz="7200" dirty="0" smtClean="0"/>
              <a:t>Example: .com, .edu, .gov</a:t>
            </a:r>
          </a:p>
          <a:p>
            <a:pPr marL="0" indent="0">
              <a:buNone/>
            </a:pPr>
            <a:endParaRPr lang="en-US" sz="6400" dirty="0"/>
          </a:p>
          <a:p>
            <a:pPr marL="0" indent="0">
              <a:buNone/>
            </a:pPr>
            <a:r>
              <a:rPr lang="en-US" sz="7200" dirty="0" smtClean="0"/>
              <a:t>If a site is hosted by another country, a </a:t>
            </a:r>
            <a:r>
              <a:rPr lang="en-US" sz="7200" b="1" dirty="0" smtClean="0"/>
              <a:t>country code</a:t>
            </a:r>
            <a:r>
              <a:rPr lang="en-US" sz="7200" dirty="0" smtClean="0"/>
              <a:t> will be used in the extension.</a:t>
            </a:r>
          </a:p>
          <a:p>
            <a:pPr marL="0" indent="0">
              <a:buNone/>
            </a:pPr>
            <a:r>
              <a:rPr lang="en-US" sz="7200" dirty="0"/>
              <a:t>E</a:t>
            </a:r>
            <a:r>
              <a:rPr lang="en-US" sz="7200" dirty="0" smtClean="0"/>
              <a:t>xample : </a:t>
            </a:r>
            <a:r>
              <a:rPr lang="en-US" sz="7200" dirty="0" smtClean="0">
                <a:hlinkClick r:id="rId2"/>
              </a:rPr>
              <a:t>http://www.kiwirecovery.org.nz</a:t>
            </a:r>
            <a:endParaRPr lang="en-US" sz="7200" dirty="0" smtClean="0"/>
          </a:p>
          <a:p>
            <a:pPr marL="0" indent="0">
              <a:buNone/>
            </a:pPr>
            <a:endParaRPr lang="en-US" sz="7200" dirty="0"/>
          </a:p>
          <a:p>
            <a:pPr marL="0" indent="0">
              <a:buNone/>
            </a:pPr>
            <a:r>
              <a:rPr lang="en-US" sz="7200" b="1" dirty="0" smtClean="0"/>
              <a:t>Component 3 </a:t>
            </a:r>
            <a:r>
              <a:rPr lang="en-US" sz="7200" dirty="0" smtClean="0"/>
              <a:t>: called the </a:t>
            </a:r>
            <a:r>
              <a:rPr lang="en-US" sz="7200" b="1" dirty="0" smtClean="0"/>
              <a:t>Subdomain</a:t>
            </a:r>
            <a:r>
              <a:rPr lang="en-US" sz="7200" dirty="0" smtClean="0"/>
              <a:t> – always has a dot separating it from other components.</a:t>
            </a:r>
          </a:p>
          <a:p>
            <a:pPr marL="0" indent="0">
              <a:buNone/>
            </a:pPr>
            <a:r>
              <a:rPr lang="en-US" sz="7200" dirty="0" smtClean="0"/>
              <a:t>Example </a:t>
            </a:r>
            <a:r>
              <a:rPr lang="en-US" sz="7200" dirty="0" smtClean="0">
                <a:hlinkClick r:id="rId3"/>
              </a:rPr>
              <a:t>http://support.microsoft.com</a:t>
            </a:r>
            <a:endParaRPr lang="en-US" sz="7200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8000" dirty="0"/>
          </a:p>
          <a:p>
            <a:pPr marL="0" indent="0">
              <a:buNone/>
            </a:pPr>
            <a:r>
              <a:rPr lang="en-US" sz="8000" dirty="0" smtClean="0"/>
              <a:t> </a:t>
            </a:r>
          </a:p>
          <a:p>
            <a:pPr marL="0" indent="0">
              <a:buNone/>
            </a:pPr>
            <a:endParaRPr lang="en-US" sz="8000" b="1" dirty="0"/>
          </a:p>
          <a:p>
            <a:pPr marL="0" indent="0">
              <a:buNone/>
            </a:pPr>
            <a:endParaRPr lang="en-US" sz="2900" b="1" dirty="0"/>
          </a:p>
        </p:txBody>
      </p:sp>
      <p:pic>
        <p:nvPicPr>
          <p:cNvPr id="5122" name="Picture 2" descr="C:\Program Files (x86)\Microsoft Office\MEDIA\CAGCAT10\j029298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1692" y="5562600"/>
            <a:ext cx="1520566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1640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Match These </a:t>
            </a:r>
            <a:r>
              <a:rPr lang="en-US" sz="3600" dirty="0"/>
              <a:t>C</a:t>
            </a:r>
            <a:r>
              <a:rPr lang="en-US" sz="3600" dirty="0" smtClean="0"/>
              <a:t>ommon </a:t>
            </a:r>
            <a:r>
              <a:rPr lang="en-US" sz="3600" dirty="0"/>
              <a:t>D</a:t>
            </a:r>
            <a:r>
              <a:rPr lang="en-US" sz="3600" dirty="0" smtClean="0"/>
              <a:t>omain </a:t>
            </a:r>
            <a:r>
              <a:rPr lang="en-US" sz="3600" dirty="0"/>
              <a:t>E</a:t>
            </a:r>
            <a:r>
              <a:rPr lang="en-US" sz="3600" dirty="0" smtClean="0"/>
              <a:t>xtensions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Commercial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Educational Organization (most U.S. colleges)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Any 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Schools in the U.S. (not all schools use this)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Network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Government Agency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Military Institution (U.S.)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Academic Institution (not used in the U.S.)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 smtClean="0"/>
              <a:t>a) </a:t>
            </a:r>
            <a:r>
              <a:rPr lang="en-US" sz="2000" dirty="0" smtClean="0"/>
              <a:t>.k12    </a:t>
            </a:r>
            <a:r>
              <a:rPr lang="en-US" sz="2000" b="1" dirty="0" smtClean="0"/>
              <a:t>b)</a:t>
            </a:r>
            <a:r>
              <a:rPr lang="en-US" sz="2000" dirty="0" smtClean="0"/>
              <a:t> .edu   </a:t>
            </a:r>
            <a:r>
              <a:rPr lang="en-US" sz="2000" b="1" dirty="0" smtClean="0"/>
              <a:t> c) </a:t>
            </a:r>
            <a:r>
              <a:rPr lang="en-US" sz="2000" dirty="0" smtClean="0"/>
              <a:t>.ac    </a:t>
            </a:r>
            <a:r>
              <a:rPr lang="en-US" sz="2000" b="1" dirty="0" smtClean="0"/>
              <a:t>d) </a:t>
            </a:r>
            <a:r>
              <a:rPr lang="en-US" sz="2000" dirty="0" smtClean="0"/>
              <a:t>.com   </a:t>
            </a:r>
            <a:r>
              <a:rPr lang="en-US" sz="2000" b="1" dirty="0" smtClean="0"/>
              <a:t> e) </a:t>
            </a:r>
            <a:r>
              <a:rPr lang="en-US" sz="2000" dirty="0" smtClean="0"/>
              <a:t>.org   </a:t>
            </a:r>
            <a:r>
              <a:rPr lang="en-US" sz="2000" b="1" dirty="0" smtClean="0"/>
              <a:t> f) </a:t>
            </a:r>
            <a:r>
              <a:rPr lang="en-US" sz="2000" dirty="0" smtClean="0"/>
              <a:t>.gov   </a:t>
            </a:r>
            <a:r>
              <a:rPr lang="en-US" sz="2000" b="1" dirty="0" smtClean="0"/>
              <a:t> g) </a:t>
            </a:r>
            <a:r>
              <a:rPr lang="en-US" sz="2000" dirty="0" err="1" smtClean="0"/>
              <a:t>.net</a:t>
            </a:r>
            <a:r>
              <a:rPr lang="en-US" sz="2000" dirty="0" smtClean="0"/>
              <a:t>   </a:t>
            </a:r>
            <a:r>
              <a:rPr lang="en-US" sz="2000" b="1" dirty="0" smtClean="0"/>
              <a:t> h) </a:t>
            </a:r>
            <a:r>
              <a:rPr lang="en-US" sz="2000" dirty="0" smtClean="0"/>
              <a:t>.mil</a:t>
            </a:r>
          </a:p>
          <a:p>
            <a:pPr marL="0" indent="0">
              <a:buNone/>
            </a:pPr>
            <a:endParaRPr lang="en-US" sz="1200" b="1" i="1" dirty="0" smtClean="0"/>
          </a:p>
          <a:p>
            <a:pPr marL="0" indent="0">
              <a:buNone/>
            </a:pPr>
            <a:endParaRPr lang="en-US" sz="1200" b="1" i="1" dirty="0"/>
          </a:p>
          <a:p>
            <a:pPr marL="0" indent="0">
              <a:buNone/>
            </a:pPr>
            <a:r>
              <a:rPr lang="en-US" sz="1200" b="1" i="1" dirty="0" smtClean="0"/>
              <a:t>Answers: </a:t>
            </a:r>
            <a:r>
              <a:rPr lang="en-US" sz="1200" dirty="0" smtClean="0"/>
              <a:t> 1. d    2. b    3. e    4. a    5. g    6. f    7. h    8. c</a:t>
            </a:r>
            <a:endParaRPr lang="en-US" sz="1200" b="1" i="1" dirty="0"/>
          </a:p>
        </p:txBody>
      </p:sp>
      <p:pic>
        <p:nvPicPr>
          <p:cNvPr id="6146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645745"/>
            <a:ext cx="1100023" cy="18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3373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is Truncating?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u="sng" dirty="0" smtClean="0"/>
              <a:t>Truncating</a:t>
            </a:r>
            <a:r>
              <a:rPr lang="en-US" sz="2400" dirty="0" smtClean="0"/>
              <a:t>  a Web address is a method for validating information on a Web site</a:t>
            </a:r>
            <a:endParaRPr lang="en-US" sz="2400" b="1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Helps you navigate a Web site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Allows you to find the site’s homepage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Helps you locate more information about the site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</p:txBody>
      </p:sp>
      <p:pic>
        <p:nvPicPr>
          <p:cNvPr id="7170" name="Picture 2" descr="C:\Program Files (x86)\Microsoft Office\MEDIA\CAGCAT10\j0300520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5218" y="2743200"/>
            <a:ext cx="207818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450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 Do I Truncate a Web Address?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Click at the end of a </a:t>
            </a:r>
            <a:r>
              <a:rPr lang="en-US" sz="2400" dirty="0"/>
              <a:t>W</a:t>
            </a:r>
            <a:r>
              <a:rPr lang="en-US" sz="2400" dirty="0" smtClean="0"/>
              <a:t>eb address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Delete all characters up to the left slash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Delete right to left until you end up with only the </a:t>
            </a:r>
            <a:r>
              <a:rPr lang="en-US" sz="2400" b="1" dirty="0" smtClean="0"/>
              <a:t>“domain name”</a:t>
            </a:r>
            <a:r>
              <a:rPr lang="en-US" sz="2400" dirty="0" smtClean="0"/>
              <a:t> (in most cases, the </a:t>
            </a:r>
            <a:r>
              <a:rPr lang="en-US" sz="2400" b="1" dirty="0" smtClean="0"/>
              <a:t>“homepage”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000" dirty="0" smtClean="0"/>
              <a:t>Ex:  </a:t>
            </a:r>
            <a:r>
              <a:rPr lang="en-US" sz="2000" dirty="0" smtClean="0">
                <a:hlinkClick r:id="rId2"/>
              </a:rPr>
              <a:t>http://www.sandiegozoo.org/teachers/classroom_activities.html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</a:t>
            </a:r>
            <a:r>
              <a:rPr lang="en-US" sz="2000" dirty="0" smtClean="0">
                <a:hlinkClick r:id="rId3"/>
              </a:rPr>
              <a:t>http://www.sandiegozoo.org/teachers/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</a:t>
            </a:r>
            <a:r>
              <a:rPr lang="en-US" sz="2000" dirty="0" smtClean="0">
                <a:hlinkClick r:id="rId4"/>
              </a:rPr>
              <a:t>http://www.sandiegozoo.org/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computr1"/>
          <p:cNvSpPr>
            <a:spLocks noEditPoints="1" noChangeArrowheads="1"/>
          </p:cNvSpPr>
          <p:nvPr/>
        </p:nvSpPr>
        <p:spPr bwMode="auto">
          <a:xfrm>
            <a:off x="6324600" y="1066800"/>
            <a:ext cx="1809750" cy="1809750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107763" dir="135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2965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Are </a:t>
            </a:r>
            <a:r>
              <a:rPr lang="en-US" sz="3200" dirty="0"/>
              <a:t>S</a:t>
            </a:r>
            <a:r>
              <a:rPr lang="en-US" sz="3200" dirty="0" smtClean="0"/>
              <a:t>earch </a:t>
            </a:r>
            <a:r>
              <a:rPr lang="en-US" sz="3200" dirty="0"/>
              <a:t>E</a:t>
            </a:r>
            <a:r>
              <a:rPr lang="en-US" sz="3200" dirty="0" smtClean="0"/>
              <a:t>ngines?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2000" b="1" i="1" u="sng" dirty="0" smtClean="0"/>
          </a:p>
          <a:p>
            <a:pPr marL="0" indent="0">
              <a:buNone/>
            </a:pPr>
            <a:r>
              <a:rPr lang="en-US" sz="2000" b="1" i="1" u="sng" dirty="0" smtClean="0"/>
              <a:t>Search Engines</a:t>
            </a:r>
            <a:r>
              <a:rPr lang="en-US" sz="2000" dirty="0" smtClean="0"/>
              <a:t> : use programs called robots or spiders to collect information about the World Wide Web.  They are automated browsers that roam the web collecting text, titles, and meta-tags (words used by web authors to describe their page)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i="1" u="sng" dirty="0" smtClean="0"/>
              <a:t>Search Engines</a:t>
            </a:r>
            <a:endParaRPr lang="en-US" sz="2000" b="1" i="1" u="sng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Provide “links” coming into a Web site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Give the title of the Web site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Give the URL (www.) of the Web site</a:t>
            </a:r>
          </a:p>
          <a:p>
            <a:pPr marL="0" indent="0">
              <a:buNone/>
            </a:pPr>
            <a:endParaRPr lang="en-US" sz="2000" b="1" i="1" u="sng" dirty="0" smtClean="0"/>
          </a:p>
          <a:p>
            <a:pPr marL="0" indent="0">
              <a:buNone/>
            </a:pPr>
            <a:endParaRPr lang="en-US" sz="2000" b="1" i="1" u="sng" dirty="0"/>
          </a:p>
          <a:p>
            <a:pPr marL="0" indent="0">
              <a:buNone/>
            </a:pPr>
            <a:r>
              <a:rPr lang="en-US" sz="2000" b="1" i="1" u="sng" dirty="0" smtClean="0"/>
              <a:t>Google</a:t>
            </a:r>
            <a:r>
              <a:rPr lang="en-US" sz="2000" dirty="0" smtClean="0"/>
              <a:t> : is the most popular </a:t>
            </a:r>
            <a:r>
              <a:rPr lang="en-US" sz="2000" b="1" dirty="0" smtClean="0"/>
              <a:t>search engine </a:t>
            </a:r>
            <a:r>
              <a:rPr lang="en-US" sz="2000" dirty="0" smtClean="0"/>
              <a:t>used today</a:t>
            </a:r>
          </a:p>
          <a:p>
            <a:endParaRPr lang="en-US" sz="2000" dirty="0" smtClean="0"/>
          </a:p>
        </p:txBody>
      </p:sp>
      <p:sp>
        <p:nvSpPr>
          <p:cNvPr id="4" name="laptop"/>
          <p:cNvSpPr>
            <a:spLocks noEditPoints="1" noChangeArrowheads="1"/>
          </p:cNvSpPr>
          <p:nvPr/>
        </p:nvSpPr>
        <p:spPr bwMode="auto">
          <a:xfrm>
            <a:off x="5943600" y="3124200"/>
            <a:ext cx="2514600" cy="1828800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5620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1422</Words>
  <Application>Microsoft Office PowerPoint</Application>
  <PresentationFormat>On-screen Show (4:3)</PresentationFormat>
  <Paragraphs>213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Web Literacy for Educators  This Presentation is Based on Alan November’s Book </vt:lpstr>
      <vt:lpstr>Topics to Address</vt:lpstr>
      <vt:lpstr>Important Definitions</vt:lpstr>
      <vt:lpstr>How Does the Internet Work?</vt:lpstr>
      <vt:lpstr>What Are the Components of a Domain Name?</vt:lpstr>
      <vt:lpstr>Match These Common Domain Extensions</vt:lpstr>
      <vt:lpstr>What is Truncating?</vt:lpstr>
      <vt:lpstr>How Do I Truncate a Web Address?</vt:lpstr>
      <vt:lpstr>What Are Search Engines?</vt:lpstr>
      <vt:lpstr>Take Careful Note</vt:lpstr>
      <vt:lpstr>What is REAL?</vt:lpstr>
      <vt:lpstr>Reading the URL</vt:lpstr>
      <vt:lpstr>Examine the Content</vt:lpstr>
      <vt:lpstr>Ask About the Author and Owner</vt:lpstr>
      <vt:lpstr>Look at The Links</vt:lpstr>
      <vt:lpstr>Look at the Links</vt:lpstr>
      <vt:lpstr>The Link: Command</vt:lpstr>
      <vt:lpstr>Targeting Back Links</vt:lpstr>
      <vt:lpstr>What should my students be aware of when conducting a search on the Web?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is Based on Alan November’s Book Web Literacy for Educators</dc:title>
  <dc:creator>Tricia Campbell</dc:creator>
  <cp:lastModifiedBy>wendtm</cp:lastModifiedBy>
  <cp:revision>52</cp:revision>
  <dcterms:created xsi:type="dcterms:W3CDTF">2011-05-24T00:46:55Z</dcterms:created>
  <dcterms:modified xsi:type="dcterms:W3CDTF">2012-05-21T21:13:56Z</dcterms:modified>
</cp:coreProperties>
</file>